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34" r:id="rId41"/>
    <p:sldId id="288" r:id="rId42"/>
    <p:sldId id="289" r:id="rId43"/>
    <p:sldId id="333" r:id="rId44"/>
    <p:sldId id="335" r:id="rId45"/>
    <p:sldId id="336"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2" d="100"/>
          <a:sy n="82" d="100"/>
        </p:scale>
        <p:origin x="92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Muhammad Ahmed</a:t>
            </a:r>
          </a:p>
          <a:p>
            <a:r>
              <a:rPr lang="en-US" dirty="0">
                <a:solidFill>
                  <a:schemeClr val="bg2"/>
                </a:solidFill>
                <a:latin typeface="Abadi" panose="020B0604020104020204" pitchFamily="34" charset="0"/>
                <a:ea typeface="SF Pro" pitchFamily="2" charset="0"/>
                <a:cs typeface="SF Pro" pitchFamily="2" charset="0"/>
              </a:rPr>
              <a:t>2/19/2024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3200" dirty="0">
                <a:solidFill>
                  <a:schemeClr val="accent3">
                    <a:lumMod val="25000"/>
                  </a:schemeClr>
                </a:solidFill>
                <a:latin typeface="Abadi" panose="020B0604020104020204" pitchFamily="34" charset="0"/>
              </a:rPr>
              <a:t>Filtering: Data is filtered to remove launches involving the Falcon 1 booster, focusing solely on Falcon 9 launches. </a:t>
            </a:r>
          </a:p>
          <a:p>
            <a:r>
              <a:rPr lang="en-US" sz="3200" dirty="0" err="1">
                <a:solidFill>
                  <a:schemeClr val="accent3">
                    <a:lumMod val="25000"/>
                  </a:schemeClr>
                </a:solidFill>
                <a:latin typeface="Abadi" panose="020B0604020104020204" pitchFamily="34" charset="0"/>
              </a:rPr>
              <a:t>LandingPad</a:t>
            </a:r>
            <a:r>
              <a:rPr lang="en-US" sz="3200" dirty="0">
                <a:solidFill>
                  <a:schemeClr val="accent3">
                    <a:lumMod val="25000"/>
                  </a:schemeClr>
                </a:solidFill>
                <a:latin typeface="Abadi" panose="020B0604020104020204" pitchFamily="34" charset="0"/>
              </a:rPr>
              <a:t>: Null values are representing unused landing pads and will be addressed later using one-hot encoding.</a:t>
            </a:r>
            <a:endParaRPr lang="en-US" sz="3200"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Bar charts: Compare the frequency of successful and failed landing attempts. Visualize the distribution of launch outcomes across different launch years or orbital destinations.</a:t>
            </a:r>
          </a:p>
          <a:p>
            <a:pPr>
              <a:lnSpc>
                <a:spcPct val="100000"/>
              </a:lnSpc>
              <a:spcBef>
                <a:spcPts val="1400"/>
              </a:spcBef>
            </a:pPr>
            <a:r>
              <a:rPr lang="en-US" dirty="0"/>
              <a:t>Line charts: Track trends in launch costs over time, potentially highlighting the impact of reusability on cost reduction. Explore potential correlations between payload weight and reusability decisions.</a:t>
            </a:r>
            <a:endParaRPr lang="en-US" sz="2200" dirty="0">
              <a:solidFill>
                <a:schemeClr val="accent3">
                  <a:lumMod val="25000"/>
                </a:schemeClr>
              </a:solidFill>
              <a:latin typeface="Abadi"/>
            </a:endParaRPr>
          </a:p>
          <a:p>
            <a:pPr>
              <a:lnSpc>
                <a:spcPct val="100000"/>
              </a:lnSpc>
              <a:spcBef>
                <a:spcPts val="1400"/>
              </a:spcBef>
            </a:pPr>
            <a:r>
              <a:rPr lang="en-US" dirty="0"/>
              <a:t>Scatter plots: Investigate relationships between various features like launch location, flight duration, and reusability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 the names of the unique launch sites in the space mission. </a:t>
            </a:r>
          </a:p>
          <a:p>
            <a:pPr marL="0" indent="0">
              <a:lnSpc>
                <a:spcPct val="100000"/>
              </a:lnSpc>
              <a:spcBef>
                <a:spcPts val="1400"/>
              </a:spcBef>
              <a:buNone/>
            </a:pPr>
            <a:r>
              <a:rPr lang="en-US" sz="1600" dirty="0">
                <a:solidFill>
                  <a:schemeClr val="accent3">
                    <a:lumMod val="25000"/>
                  </a:schemeClr>
                </a:solidFill>
                <a:latin typeface="Abadi"/>
              </a:rPr>
              <a:t>• Display 5 records where launch sites begin with the string 'CCA’. </a:t>
            </a:r>
          </a:p>
          <a:p>
            <a:pPr marL="0" indent="0">
              <a:lnSpc>
                <a:spcPct val="100000"/>
              </a:lnSpc>
              <a:spcBef>
                <a:spcPts val="1400"/>
              </a:spcBef>
              <a:buNone/>
            </a:pPr>
            <a:r>
              <a:rPr lang="en-US" sz="1600" dirty="0">
                <a:solidFill>
                  <a:schemeClr val="accent3">
                    <a:lumMod val="25000"/>
                  </a:schemeClr>
                </a:solidFill>
                <a:latin typeface="Abadi"/>
              </a:rPr>
              <a:t>• Display the total payload mass carried by boosters launched by NASA (CRS). </a:t>
            </a:r>
          </a:p>
          <a:p>
            <a:pPr marL="0" indent="0">
              <a:lnSpc>
                <a:spcPct val="100000"/>
              </a:lnSpc>
              <a:spcBef>
                <a:spcPts val="1400"/>
              </a:spcBef>
              <a:buNone/>
            </a:pPr>
            <a:r>
              <a:rPr lang="en-US" sz="1600" dirty="0">
                <a:solidFill>
                  <a:schemeClr val="accent3">
                    <a:lumMod val="25000"/>
                  </a:schemeClr>
                </a:solidFill>
                <a:latin typeface="Abadi"/>
              </a:rPr>
              <a:t>• List the date when the first successful landing outcome in ground pad was achieved. </a:t>
            </a:r>
          </a:p>
          <a:p>
            <a:pPr marL="0" indent="0">
              <a:lnSpc>
                <a:spcPct val="100000"/>
              </a:lnSpc>
              <a:spcBef>
                <a:spcPts val="1400"/>
              </a:spcBef>
              <a:buNone/>
            </a:pPr>
            <a:r>
              <a:rPr lang="en-US" sz="1600" dirty="0">
                <a:solidFill>
                  <a:schemeClr val="accent3">
                    <a:lumMod val="25000"/>
                  </a:schemeClr>
                </a:solidFill>
                <a:latin typeface="Abadi"/>
              </a:rPr>
              <a:t>• List the names of the boosters which have success in drone ship and have payload mass greater than 4000 but less than 6000. • List the total number of successful and failure mission outcomes. </a:t>
            </a:r>
          </a:p>
          <a:p>
            <a:pPr marL="0" indent="0">
              <a:lnSpc>
                <a:spcPct val="100000"/>
              </a:lnSpc>
              <a:spcBef>
                <a:spcPts val="1400"/>
              </a:spcBef>
              <a:buNone/>
            </a:pPr>
            <a:r>
              <a:rPr lang="en-US" sz="1600" dirty="0">
                <a:solidFill>
                  <a:schemeClr val="accent3">
                    <a:lumMod val="25000"/>
                  </a:schemeClr>
                </a:solidFill>
                <a:latin typeface="Abadi"/>
              </a:rPr>
              <a:t>• List the names of the booster versions which have carried the maximum payload mass. </a:t>
            </a:r>
          </a:p>
          <a:p>
            <a:pPr marL="0" indent="0">
              <a:lnSpc>
                <a:spcPct val="100000"/>
              </a:lnSpc>
              <a:spcBef>
                <a:spcPts val="1400"/>
              </a:spcBef>
              <a:buNone/>
            </a:pPr>
            <a:r>
              <a:rPr lang="en-US" sz="1600" dirty="0">
                <a:solidFill>
                  <a:schemeClr val="accent3">
                    <a:lumMod val="25000"/>
                  </a:schemeClr>
                </a:solidFill>
                <a:latin typeface="Abadi"/>
              </a:rPr>
              <a:t> • List the failed landing outcomes in drone ship, their booster versions, and launch site names for the in year 2015. </a:t>
            </a:r>
          </a:p>
          <a:p>
            <a:pPr marL="0" indent="0">
              <a:lnSpc>
                <a:spcPct val="100000"/>
              </a:lnSpc>
              <a:spcBef>
                <a:spcPts val="1400"/>
              </a:spcBef>
              <a:buNone/>
            </a:pPr>
            <a:r>
              <a:rPr lang="en-US" sz="1600" dirty="0">
                <a:solidFill>
                  <a:schemeClr val="accent3">
                    <a:lumMod val="25000"/>
                  </a:schemeClr>
                </a:solidFill>
                <a:latin typeface="Abadi"/>
              </a:rPr>
              <a:t>• Rank the count of landing outcomes (such as Failure (drone ship) or Success (ground pad)) between the date 2010-06- 04 and 2017-03-20, in descending order.</a:t>
            </a: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693" y="2533476"/>
            <a:ext cx="4597746" cy="3447832"/>
          </a:xfrm>
          <a:prstGeom prst="rect">
            <a:avLst/>
          </a:prstGeom>
        </p:spPr>
        <p:txBody>
          <a:bodyPr vert="horz" lIns="91440" tIns="45720" rIns="91440" bIns="45720" rtlCol="0" anchor="t">
            <a:normAutofit/>
          </a:bodyPr>
          <a:lstStyle/>
          <a:p>
            <a:pPr>
              <a:spcBef>
                <a:spcPts val="1400"/>
              </a:spcBef>
            </a:pPr>
            <a:r>
              <a:rPr lang="en-US" sz="2000" dirty="0"/>
              <a:t>Building an Interactive Map with Folium</a:t>
            </a:r>
          </a:p>
          <a:p>
            <a:pPr>
              <a:spcBef>
                <a:spcPts val="1400"/>
              </a:spcBef>
            </a:pPr>
            <a:r>
              <a:rPr lang="en-US" sz="2000" dirty="0"/>
              <a:t>Markers were used to represent the same sites to the successful/failed first stage of rockets return using marker objects </a:t>
            </a:r>
          </a:p>
          <a:p>
            <a:pPr>
              <a:spcBef>
                <a:spcPts val="1400"/>
              </a:spcBef>
            </a:pPr>
            <a:r>
              <a:rPr lang="en-US" sz="2000" dirty="0"/>
              <a:t>The distances between the launch site (CCAFS LC40) to its proximities 1-the closest city, 2-coastline, and 3-highway. Then we drew polylines to represent these distances using </a:t>
            </a:r>
            <a:r>
              <a:rPr lang="en-US" sz="2000" dirty="0" err="1"/>
              <a:t>PolyLine</a:t>
            </a:r>
            <a:r>
              <a:rPr lang="en-US" sz="2000" dirty="0"/>
              <a:t> object</a:t>
            </a:r>
          </a:p>
          <a:p>
            <a:endParaRPr lang="en-US" sz="2000" dirty="0"/>
          </a:p>
          <a:p>
            <a:endParaRPr lang="en-US" sz="2000" dirty="0"/>
          </a:p>
        </p:txBody>
      </p:sp>
      <p:pic>
        <p:nvPicPr>
          <p:cNvPr id="6" name="Picture 5" descr="A blue rectangular with white text&#10;&#10;Description automatically generated">
            <a:extLst>
              <a:ext uri="{FF2B5EF4-FFF2-40B4-BE49-F238E27FC236}">
                <a16:creationId xmlns:a16="http://schemas.microsoft.com/office/drawing/2014/main" id="{A5DD560A-383D-C461-2709-6C0F0021EDC3}"/>
              </a:ext>
            </a:extLst>
          </p:cNvPr>
          <p:cNvPicPr>
            <a:picLocks noChangeAspect="1"/>
          </p:cNvPicPr>
          <p:nvPr/>
        </p:nvPicPr>
        <p:blipFill>
          <a:blip r:embed="rId2"/>
          <a:stretch>
            <a:fillRect/>
          </a:stretch>
        </p:blipFill>
        <p:spPr>
          <a:xfrm>
            <a:off x="6096001" y="2334295"/>
            <a:ext cx="5319062" cy="2114327"/>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grpSp>
        <p:nvGrpSpPr>
          <p:cNvPr id="11" name="Group 1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t>Machine Learning Stages: </a:t>
            </a:r>
          </a:p>
          <a:p>
            <a:pPr marL="0" indent="0">
              <a:lnSpc>
                <a:spcPct val="100000"/>
              </a:lnSpc>
              <a:spcBef>
                <a:spcPts val="1400"/>
              </a:spcBef>
              <a:buNone/>
            </a:pPr>
            <a:r>
              <a:rPr lang="en-US" sz="1800" dirty="0"/>
              <a:t>1- Importing the required libraries. </a:t>
            </a:r>
          </a:p>
          <a:p>
            <a:pPr marL="0" indent="0">
              <a:lnSpc>
                <a:spcPct val="100000"/>
              </a:lnSpc>
              <a:spcBef>
                <a:spcPts val="1400"/>
              </a:spcBef>
              <a:buNone/>
            </a:pPr>
            <a:r>
              <a:rPr lang="en-US" sz="1800" dirty="0"/>
              <a:t>2- Loading the cleaned data. </a:t>
            </a:r>
          </a:p>
          <a:p>
            <a:pPr marL="0" indent="0">
              <a:lnSpc>
                <a:spcPct val="100000"/>
              </a:lnSpc>
              <a:spcBef>
                <a:spcPts val="1400"/>
              </a:spcBef>
              <a:buNone/>
            </a:pPr>
            <a:r>
              <a:rPr lang="en-US" sz="1800" dirty="0"/>
              <a:t>3- Standardizing the data to prevent the bias.</a:t>
            </a:r>
          </a:p>
          <a:p>
            <a:pPr marL="0" indent="0">
              <a:lnSpc>
                <a:spcPct val="100000"/>
              </a:lnSpc>
              <a:spcBef>
                <a:spcPts val="1400"/>
              </a:spcBef>
              <a:buNone/>
            </a:pPr>
            <a:r>
              <a:rPr lang="en-US" sz="1800" dirty="0"/>
              <a:t> 4- splitting the data into 20% for testing data and 80% training data. </a:t>
            </a:r>
          </a:p>
          <a:p>
            <a:pPr marL="0" indent="0">
              <a:lnSpc>
                <a:spcPct val="100000"/>
              </a:lnSpc>
              <a:spcBef>
                <a:spcPts val="1400"/>
              </a:spcBef>
              <a:buNone/>
            </a:pPr>
            <a:r>
              <a:rPr lang="en-US" sz="1800" dirty="0"/>
              <a:t>5- Initializing 4 different classification algorithms: o Logistic Regression (LR) o Support Vector Machine (SVM) o Decision Tree (DT) o K nearest neighbors (KNN) </a:t>
            </a:r>
          </a:p>
          <a:p>
            <a:pPr marL="0" indent="0">
              <a:lnSpc>
                <a:spcPct val="100000"/>
              </a:lnSpc>
              <a:spcBef>
                <a:spcPts val="1400"/>
              </a:spcBef>
              <a:buNone/>
            </a:pPr>
            <a:r>
              <a:rPr lang="en-US" sz="1800" dirty="0"/>
              <a:t>6- Using Grid Search technique to find the best parameters </a:t>
            </a:r>
          </a:p>
          <a:p>
            <a:pPr marL="0" indent="0">
              <a:lnSpc>
                <a:spcPct val="100000"/>
              </a:lnSpc>
              <a:spcBef>
                <a:spcPts val="1400"/>
              </a:spcBef>
              <a:buNone/>
            </a:pPr>
            <a:r>
              <a:rPr lang="en-US" sz="1800" dirty="0"/>
              <a:t>7- Using Evaluation techniques including, Confusion matrix , F1 score, Jaccard Score for the purpose of using the best model among the algorithms above.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407136" cy="39216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black screen&#10;&#10;Description automatically generated">
            <a:extLst>
              <a:ext uri="{FF2B5EF4-FFF2-40B4-BE49-F238E27FC236}">
                <a16:creationId xmlns:a16="http://schemas.microsoft.com/office/drawing/2014/main" id="{CC9E68E3-EBEC-806B-A7ED-556E8F1A5EA6}"/>
              </a:ext>
            </a:extLst>
          </p:cNvPr>
          <p:cNvPicPr>
            <a:picLocks noChangeAspect="1"/>
          </p:cNvPicPr>
          <p:nvPr/>
        </p:nvPicPr>
        <p:blipFill>
          <a:blip r:embed="rId4"/>
          <a:stretch>
            <a:fillRect/>
          </a:stretch>
        </p:blipFill>
        <p:spPr>
          <a:xfrm>
            <a:off x="6580677" y="2187057"/>
            <a:ext cx="4770198" cy="2739157"/>
          </a:xfrm>
          <a:prstGeom prst="rect">
            <a:avLst/>
          </a:prstGeom>
        </p:spPr>
      </p:pic>
      <p:sp>
        <p:nvSpPr>
          <p:cNvPr id="5" name="TextBox 4">
            <a:extLst>
              <a:ext uri="{FF2B5EF4-FFF2-40B4-BE49-F238E27FC236}">
                <a16:creationId xmlns:a16="http://schemas.microsoft.com/office/drawing/2014/main" id="{C0D97DF2-DEA4-EC43-393C-24EBFA1F68B2}"/>
              </a:ext>
            </a:extLst>
          </p:cNvPr>
          <p:cNvSpPr txBox="1"/>
          <p:nvPr/>
        </p:nvSpPr>
        <p:spPr>
          <a:xfrm>
            <a:off x="391886" y="1735494"/>
            <a:ext cx="5915608" cy="3693319"/>
          </a:xfrm>
          <a:prstGeom prst="rect">
            <a:avLst/>
          </a:prstGeom>
          <a:noFill/>
        </p:spPr>
        <p:txBody>
          <a:bodyPr wrap="square" rtlCol="0">
            <a:spAutoFit/>
          </a:bodyPr>
          <a:lstStyle/>
          <a:p>
            <a:pPr>
              <a:lnSpc>
                <a:spcPct val="150000"/>
              </a:lnSpc>
            </a:pPr>
            <a:r>
              <a:rPr lang="en-US" b="1" dirty="0">
                <a:effectLst/>
                <a:latin typeface="Times New Roman" panose="02020603050405020304" pitchFamily="18" charset="0"/>
                <a:cs typeface="Times New Roman" panose="02020603050405020304" pitchFamily="18" charset="0"/>
              </a:rPr>
              <a:t>Logistic Regression, Support Vector Machine (SVM), and K-Nearest Neighbors (KNN) exhibit comparable performance. However, I will consider Logistic Regression as the optimal model due to its simplicity and interpretability. It is generally more straightforward than SVM, while KNN may experience slower performance with larger datasets due to the need for distance calculations for all training samples.</a:t>
            </a:r>
            <a:endParaRPr lang="en-US" b="0"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488024"/>
            <a:ext cx="10966243" cy="1380963"/>
          </a:xfrm>
          <a:prstGeom prst="rect">
            <a:avLst/>
          </a:prstGeom>
        </p:spPr>
        <p:txBody>
          <a:bodyPr>
            <a:normAutofit/>
          </a:bodyPr>
          <a:lstStyle/>
          <a:p>
            <a:pPr>
              <a:lnSpc>
                <a:spcPct val="100000"/>
              </a:lnSpc>
              <a:spcBef>
                <a:spcPts val="1400"/>
              </a:spcBef>
            </a:pPr>
            <a:r>
              <a:rPr lang="en-US" sz="1600" dirty="0"/>
              <a:t>1- CCAFS SLC 40 : is the most usable site for launching SpaceX's rockets and it has 55 trials, 33 of them are successful and 22 of them are failed # 60% success rate 2- VAFB SLC 4E : is the least usable site for launching SpaceX's rockets and it has 13 trials, 10 of them are successful and 03 of them are failed # 77% success rate 3- VAFB SLC 4E : is a moderate site in terms of launching SpaceX's rockets and it has 22 trials, 17 of them are successful and 05 of them are failed # 77%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10815C3F-E0BB-14A8-FE8C-245189ED586C}"/>
              </a:ext>
            </a:extLst>
          </p:cNvPr>
          <p:cNvPicPr>
            <a:picLocks noChangeAspect="1"/>
          </p:cNvPicPr>
          <p:nvPr/>
        </p:nvPicPr>
        <p:blipFill>
          <a:blip r:embed="rId3"/>
          <a:stretch>
            <a:fillRect/>
          </a:stretch>
        </p:blipFill>
        <p:spPr>
          <a:xfrm>
            <a:off x="1483957" y="1311418"/>
            <a:ext cx="9410700" cy="32461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48149"/>
            <a:ext cx="10426724" cy="16331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not say that there is a correlation between the two </a:t>
            </a:r>
            <a:r>
              <a:rPr lang="en-US" sz="2200" dirty="0" err="1">
                <a:solidFill>
                  <a:schemeClr val="accent3">
                    <a:lumMod val="25000"/>
                  </a:schemeClr>
                </a:solidFill>
                <a:latin typeface="Abadi" panose="020B0604020104020204" pitchFamily="34" charset="0"/>
              </a:rPr>
              <a:t>variabls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black text&#10;&#10;Description automatically generated">
            <a:extLst>
              <a:ext uri="{FF2B5EF4-FFF2-40B4-BE49-F238E27FC236}">
                <a16:creationId xmlns:a16="http://schemas.microsoft.com/office/drawing/2014/main" id="{5098459E-6D9D-9C79-C4D0-FE061C66A75C}"/>
              </a:ext>
            </a:extLst>
          </p:cNvPr>
          <p:cNvPicPr>
            <a:picLocks noChangeAspect="1"/>
          </p:cNvPicPr>
          <p:nvPr/>
        </p:nvPicPr>
        <p:blipFill>
          <a:blip r:embed="rId3"/>
          <a:stretch>
            <a:fillRect/>
          </a:stretch>
        </p:blipFill>
        <p:spPr>
          <a:xfrm>
            <a:off x="123980" y="976656"/>
            <a:ext cx="11559540" cy="32156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figure shows the best and the worst orbits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showing the success rate&#10;&#10;Description automatically generated">
            <a:extLst>
              <a:ext uri="{FF2B5EF4-FFF2-40B4-BE49-F238E27FC236}">
                <a16:creationId xmlns:a16="http://schemas.microsoft.com/office/drawing/2014/main" id="{3F7D846F-4E52-A120-41C9-6F3A278AFFAD}"/>
              </a:ext>
            </a:extLst>
          </p:cNvPr>
          <p:cNvPicPr>
            <a:picLocks noChangeAspect="1"/>
          </p:cNvPicPr>
          <p:nvPr/>
        </p:nvPicPr>
        <p:blipFill>
          <a:blip r:embed="rId3"/>
          <a:stretch>
            <a:fillRect/>
          </a:stretch>
        </p:blipFill>
        <p:spPr>
          <a:xfrm>
            <a:off x="5537232" y="1695450"/>
            <a:ext cx="5920740" cy="34671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Future Work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74636"/>
            <a:ext cx="8299344" cy="12067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correlation between the </a:t>
            </a:r>
            <a:r>
              <a:rPr lang="en-US" sz="2200" dirty="0" err="1">
                <a:solidFill>
                  <a:schemeClr val="accent3">
                    <a:lumMod val="25000"/>
                  </a:schemeClr>
                </a:solidFill>
                <a:latin typeface="Abadi" panose="020B0604020104020204" pitchFamily="34" charset="0"/>
              </a:rPr>
              <a:t>leo</a:t>
            </a:r>
            <a:r>
              <a:rPr lang="en-US" sz="2200" dirty="0">
                <a:solidFill>
                  <a:schemeClr val="accent3">
                    <a:lumMod val="25000"/>
                  </a:schemeClr>
                </a:solidFill>
                <a:latin typeface="Abadi" panose="020B0604020104020204" pitchFamily="34" charset="0"/>
              </a:rPr>
              <a:t> orbit and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screen with black text&#10;&#10;Description automatically generated">
            <a:extLst>
              <a:ext uri="{FF2B5EF4-FFF2-40B4-BE49-F238E27FC236}">
                <a16:creationId xmlns:a16="http://schemas.microsoft.com/office/drawing/2014/main" id="{E2CB031B-974F-9698-8B29-71DB2B573ECA}"/>
              </a:ext>
            </a:extLst>
          </p:cNvPr>
          <p:cNvPicPr>
            <a:picLocks noChangeAspect="1"/>
          </p:cNvPicPr>
          <p:nvPr/>
        </p:nvPicPr>
        <p:blipFill>
          <a:blip r:embed="rId3"/>
          <a:stretch>
            <a:fillRect/>
          </a:stretch>
        </p:blipFill>
        <p:spPr>
          <a:xfrm>
            <a:off x="1123950" y="1306519"/>
            <a:ext cx="9944100" cy="29946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72402"/>
            <a:ext cx="10282799" cy="14965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negative correlation between payloads and GTO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graph&#10;&#10;Description automatically generated with medium confidence">
            <a:extLst>
              <a:ext uri="{FF2B5EF4-FFF2-40B4-BE49-F238E27FC236}">
                <a16:creationId xmlns:a16="http://schemas.microsoft.com/office/drawing/2014/main" id="{C4E3E42B-8946-FD9F-31E4-7995454BA181}"/>
              </a:ext>
            </a:extLst>
          </p:cNvPr>
          <p:cNvPicPr>
            <a:picLocks noChangeAspect="1"/>
          </p:cNvPicPr>
          <p:nvPr/>
        </p:nvPicPr>
        <p:blipFill>
          <a:blip r:embed="rId3"/>
          <a:stretch>
            <a:fillRect/>
          </a:stretch>
        </p:blipFill>
        <p:spPr>
          <a:xfrm>
            <a:off x="1139190" y="1347263"/>
            <a:ext cx="9913620" cy="30251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200000"/>
              </a:lnSpc>
            </a:pPr>
            <a:r>
              <a:rPr lang="en-US" sz="1600" b="0" dirty="0">
                <a:effectLst/>
                <a:latin typeface="Times New Roman" panose="02020603050405020304" pitchFamily="18" charset="0"/>
                <a:cs typeface="Times New Roman" panose="02020603050405020304" pitchFamily="18" charset="0"/>
              </a:rPr>
              <a:t>The success rate since 2013 kept increasing till 2017 (stable in 2014) and after 2015 it started increasing.</a:t>
            </a:r>
          </a:p>
          <a:p>
            <a:endParaRPr lang="en-US" sz="1600" b="0" dirty="0">
              <a:solidFill>
                <a:srgbClr val="CCCCCC"/>
              </a:solidFill>
              <a:effectLst/>
              <a:latin typeface="Consolas" panose="020B0609020204030204" pitchFamily="49"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year&#10;&#10;Description automatically generated with medium confidence">
            <a:extLst>
              <a:ext uri="{FF2B5EF4-FFF2-40B4-BE49-F238E27FC236}">
                <a16:creationId xmlns:a16="http://schemas.microsoft.com/office/drawing/2014/main" id="{00E3E8F3-17FC-71B1-05DB-B5DA12A5F08B}"/>
              </a:ext>
            </a:extLst>
          </p:cNvPr>
          <p:cNvPicPr>
            <a:picLocks noChangeAspect="1"/>
          </p:cNvPicPr>
          <p:nvPr/>
        </p:nvPicPr>
        <p:blipFill>
          <a:blip r:embed="rId3"/>
          <a:stretch>
            <a:fillRect/>
          </a:stretch>
        </p:blipFill>
        <p:spPr>
          <a:xfrm>
            <a:off x="5496742" y="1853566"/>
            <a:ext cx="5509260" cy="34061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47C50FFB-B5FE-E603-2E61-EF99A890E15B}"/>
              </a:ext>
            </a:extLst>
          </p:cNvPr>
          <p:cNvPicPr>
            <a:picLocks noGrp="1" noChangeAspect="1"/>
          </p:cNvPicPr>
          <p:nvPr>
            <p:ph idx="4294967295"/>
          </p:nvPr>
        </p:nvPicPr>
        <p:blipFill>
          <a:blip r:embed="rId3"/>
          <a:stretch>
            <a:fillRect/>
          </a:stretch>
        </p:blipFill>
        <p:spPr>
          <a:xfrm>
            <a:off x="2202024" y="1776198"/>
            <a:ext cx="7137919" cy="401811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3B94AA87-32E1-759F-3B62-7AF3A442B09D}"/>
              </a:ext>
            </a:extLst>
          </p:cNvPr>
          <p:cNvPicPr>
            <a:picLocks noGrp="1" noChangeAspect="1"/>
          </p:cNvPicPr>
          <p:nvPr>
            <p:ph idx="4294967295"/>
          </p:nvPr>
        </p:nvPicPr>
        <p:blipFill>
          <a:blip r:embed="rId3"/>
          <a:stretch>
            <a:fillRect/>
          </a:stretch>
        </p:blipFill>
        <p:spPr>
          <a:xfrm>
            <a:off x="1315153" y="1825625"/>
            <a:ext cx="8655231"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CDE7F7D6-EEFE-7D41-B2F0-5F00E38E2D30}"/>
              </a:ext>
            </a:extLst>
          </p:cNvPr>
          <p:cNvPicPr>
            <a:picLocks noGrp="1" noChangeAspect="1"/>
          </p:cNvPicPr>
          <p:nvPr>
            <p:ph idx="4294967295"/>
          </p:nvPr>
        </p:nvPicPr>
        <p:blipFill>
          <a:blip r:embed="rId3"/>
          <a:stretch>
            <a:fillRect/>
          </a:stretch>
        </p:blipFill>
        <p:spPr>
          <a:xfrm>
            <a:off x="2209959" y="3044984"/>
            <a:ext cx="6865620" cy="1912620"/>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66DFD61A-4D62-5AB1-4911-C9B3CC77CEAF}"/>
              </a:ext>
            </a:extLst>
          </p:cNvPr>
          <p:cNvPicPr>
            <a:picLocks noGrp="1" noChangeAspect="1"/>
          </p:cNvPicPr>
          <p:nvPr>
            <p:ph idx="4294967295"/>
          </p:nvPr>
        </p:nvPicPr>
        <p:blipFill>
          <a:blip r:embed="rId3"/>
          <a:stretch>
            <a:fillRect/>
          </a:stretch>
        </p:blipFill>
        <p:spPr>
          <a:xfrm>
            <a:off x="2030889" y="3037364"/>
            <a:ext cx="7223760" cy="192786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2D5BD9AB-6DCA-2F2D-4F5B-1C715B5E20FE}"/>
              </a:ext>
            </a:extLst>
          </p:cNvPr>
          <p:cNvPicPr>
            <a:picLocks noGrp="1" noChangeAspect="1"/>
          </p:cNvPicPr>
          <p:nvPr>
            <p:ph idx="4294967295"/>
          </p:nvPr>
        </p:nvPicPr>
        <p:blipFill>
          <a:blip r:embed="rId3"/>
          <a:stretch>
            <a:fillRect/>
          </a:stretch>
        </p:blipFill>
        <p:spPr>
          <a:xfrm>
            <a:off x="1996599" y="2164407"/>
            <a:ext cx="7292340" cy="2255520"/>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3" name="Content Placeholder 2" descr="A screenshot of a computer&#10;&#10;Description automatically generated">
            <a:extLst>
              <a:ext uri="{FF2B5EF4-FFF2-40B4-BE49-F238E27FC236}">
                <a16:creationId xmlns:a16="http://schemas.microsoft.com/office/drawing/2014/main" id="{2320C126-788E-87EA-AF8A-E43A23875C27}"/>
              </a:ext>
            </a:extLst>
          </p:cNvPr>
          <p:cNvPicPr>
            <a:picLocks noGrp="1" noChangeAspect="1"/>
          </p:cNvPicPr>
          <p:nvPr>
            <p:ph idx="4294967295"/>
          </p:nvPr>
        </p:nvPicPr>
        <p:blipFill>
          <a:blip r:embed="rId3"/>
          <a:stretch>
            <a:fillRect/>
          </a:stretch>
        </p:blipFill>
        <p:spPr>
          <a:xfrm>
            <a:off x="872649" y="2606834"/>
            <a:ext cx="9540240" cy="278892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F7C3FC5C-83C1-B4EA-378B-776E3E33DB0D}"/>
              </a:ext>
            </a:extLst>
          </p:cNvPr>
          <p:cNvPicPr>
            <a:picLocks noGrp="1" noChangeAspect="1"/>
          </p:cNvPicPr>
          <p:nvPr>
            <p:ph idx="4294967295"/>
          </p:nvPr>
        </p:nvPicPr>
        <p:blipFill>
          <a:blip r:embed="rId3"/>
          <a:stretch>
            <a:fillRect/>
          </a:stretch>
        </p:blipFill>
        <p:spPr>
          <a:xfrm>
            <a:off x="1562259" y="2679224"/>
            <a:ext cx="8161020" cy="2644140"/>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2684972"/>
            <a:ext cx="10499069" cy="363437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address this challenge, we will employ a machine learning approach utilizing public information to predict SpaceX's first-stage reuse decision for their Falcon 9 launches. This will provide valuable insights for Space Y to: Estimate launch costs: Knowing the reusability probability allows Space Y to factor in potential first-stage recovery expenses and set competitive launch prices. Inform decision-making: The model's predictions can support strategic planning and resource allocation related to first-stage recovery efforts. </a:t>
            </a:r>
          </a:p>
          <a:p>
            <a:pPr>
              <a:lnSpc>
                <a:spcPct val="100000"/>
              </a:lnSpc>
              <a:spcBef>
                <a:spcPts val="1400"/>
              </a:spcBef>
            </a:pPr>
            <a:r>
              <a:rPr lang="en-US" sz="2200" dirty="0">
                <a:solidFill>
                  <a:schemeClr val="accent3">
                    <a:lumMod val="25000"/>
                  </a:schemeClr>
                </a:solidFill>
                <a:latin typeface="Abadi" panose="020B0604020104020204" pitchFamily="34" charset="0"/>
              </a:rPr>
              <a:t>Developed machine learning model: A trained model capable of predicting SpaceX's first-stage reuse decisions based on publicly available data. Interactive dashboards: Visualizations presenting key insights and model performance metrics for effective communication and decision-making within Space Y. Cost estimations: Utilizing the model's predictions, Space Y can estimate launch costs considering potential first-stage reusability.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208E168-4EF2-661F-20FA-B8A4EBA44724}"/>
              </a:ext>
            </a:extLst>
          </p:cNvPr>
          <p:cNvPicPr>
            <a:picLocks noGrp="1" noChangeAspect="1"/>
          </p:cNvPicPr>
          <p:nvPr>
            <p:ph idx="4294967295"/>
          </p:nvPr>
        </p:nvPicPr>
        <p:blipFill>
          <a:blip r:embed="rId3"/>
          <a:stretch>
            <a:fillRect/>
          </a:stretch>
        </p:blipFill>
        <p:spPr>
          <a:xfrm>
            <a:off x="2457538" y="1825625"/>
            <a:ext cx="6370461"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CAED82A4-8BF7-62B0-72DB-98C7B9673EDC}"/>
              </a:ext>
            </a:extLst>
          </p:cNvPr>
          <p:cNvPicPr>
            <a:picLocks noGrp="1" noChangeAspect="1"/>
          </p:cNvPicPr>
          <p:nvPr>
            <p:ph idx="4294967295"/>
          </p:nvPr>
        </p:nvPicPr>
        <p:blipFill>
          <a:blip r:embed="rId3"/>
          <a:stretch>
            <a:fillRect/>
          </a:stretch>
        </p:blipFill>
        <p:spPr>
          <a:xfrm>
            <a:off x="945039" y="3006884"/>
            <a:ext cx="9395460" cy="1988820"/>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AD663C0E-3446-2486-8D24-560DEED8145F}"/>
              </a:ext>
            </a:extLst>
          </p:cNvPr>
          <p:cNvPicPr>
            <a:picLocks noGrp="1" noChangeAspect="1"/>
          </p:cNvPicPr>
          <p:nvPr>
            <p:ph idx="4294967295"/>
          </p:nvPr>
        </p:nvPicPr>
        <p:blipFill>
          <a:blip r:embed="rId3"/>
          <a:stretch>
            <a:fillRect/>
          </a:stretch>
        </p:blipFill>
        <p:spPr>
          <a:xfrm>
            <a:off x="1116770" y="1825625"/>
            <a:ext cx="9051998"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descr="A map of the united states&#10;&#10;Description automatically generated">
            <a:extLst>
              <a:ext uri="{FF2B5EF4-FFF2-40B4-BE49-F238E27FC236}">
                <a16:creationId xmlns:a16="http://schemas.microsoft.com/office/drawing/2014/main" id="{473B09D3-7B4C-13C3-5D72-4610951D19E4}"/>
              </a:ext>
            </a:extLst>
          </p:cNvPr>
          <p:cNvPicPr>
            <a:picLocks noGrp="1" noChangeAspect="1"/>
          </p:cNvPicPr>
          <p:nvPr>
            <p:ph idx="4294967295"/>
          </p:nvPr>
        </p:nvPicPr>
        <p:blipFill>
          <a:blip r:embed="rId3"/>
          <a:stretch>
            <a:fillRect/>
          </a:stretch>
        </p:blipFill>
        <p:spPr>
          <a:xfrm>
            <a:off x="6512766" y="1383030"/>
            <a:ext cx="5231057" cy="409194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7" name="TextBox 6">
            <a:extLst>
              <a:ext uri="{FF2B5EF4-FFF2-40B4-BE49-F238E27FC236}">
                <a16:creationId xmlns:a16="http://schemas.microsoft.com/office/drawing/2014/main" id="{2AE18EBD-D9C9-54EE-999E-6D28753EB649}"/>
              </a:ext>
            </a:extLst>
          </p:cNvPr>
          <p:cNvSpPr txBox="1"/>
          <p:nvPr/>
        </p:nvSpPr>
        <p:spPr>
          <a:xfrm>
            <a:off x="317241" y="1698171"/>
            <a:ext cx="5980923" cy="2554545"/>
          </a:xfrm>
          <a:prstGeom prst="rect">
            <a:avLst/>
          </a:prstGeom>
          <a:noFill/>
        </p:spPr>
        <p:txBody>
          <a:bodyPr wrap="square" rtlCol="0">
            <a:spAutoFit/>
          </a:bodyPr>
          <a:lstStyle/>
          <a:p>
            <a:r>
              <a:rPr lang="en-US" sz="3200" dirty="0">
                <a:latin typeface="system-ui"/>
              </a:rPr>
              <a:t>A</a:t>
            </a:r>
            <a:r>
              <a:rPr lang="en-US" sz="3200" b="0" i="0" dirty="0">
                <a:effectLst/>
                <a:latin typeface="system-ui"/>
              </a:rPr>
              <a:t>ll launch sites in proximity to the Equator line, All of the launch sites are very close to the coast to avoid accidents, and very close to </a:t>
            </a:r>
            <a:r>
              <a:rPr lang="en-US" sz="3200" b="0" i="0" dirty="0" err="1">
                <a:effectLst/>
                <a:latin typeface="system-ui"/>
              </a:rPr>
              <a:t>florida</a:t>
            </a:r>
            <a:r>
              <a:rPr lang="en-US" sz="3200" dirty="0">
                <a:latin typeface="system-ui"/>
              </a:rPr>
              <a:t>.</a:t>
            </a:r>
            <a:endParaRPr lang="en-US" sz="3200" dirty="0"/>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descr="A map of the world&#10;&#10;Description automatically generated">
            <a:extLst>
              <a:ext uri="{FF2B5EF4-FFF2-40B4-BE49-F238E27FC236}">
                <a16:creationId xmlns:a16="http://schemas.microsoft.com/office/drawing/2014/main" id="{9016D6E6-BB60-C7F9-8320-7255DBA037E2}"/>
              </a:ext>
            </a:extLst>
          </p:cNvPr>
          <p:cNvPicPr>
            <a:picLocks noGrp="1" noChangeAspect="1"/>
          </p:cNvPicPr>
          <p:nvPr>
            <p:ph idx="4294967295"/>
          </p:nvPr>
        </p:nvPicPr>
        <p:blipFill>
          <a:blip r:embed="rId3"/>
          <a:stretch>
            <a:fillRect/>
          </a:stretch>
        </p:blipFill>
        <p:spPr>
          <a:xfrm>
            <a:off x="522440" y="1726163"/>
            <a:ext cx="10213952" cy="429941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A map of a city&#10;&#10;Description automatically generated">
            <a:extLst>
              <a:ext uri="{FF2B5EF4-FFF2-40B4-BE49-F238E27FC236}">
                <a16:creationId xmlns:a16="http://schemas.microsoft.com/office/drawing/2014/main" id="{537C978D-CB9E-7203-B3EC-AAC6B8B659F7}"/>
              </a:ext>
            </a:extLst>
          </p:cNvPr>
          <p:cNvPicPr>
            <a:picLocks noGrp="1" noChangeAspect="1"/>
          </p:cNvPicPr>
          <p:nvPr>
            <p:ph idx="4294967295"/>
          </p:nvPr>
        </p:nvPicPr>
        <p:blipFill>
          <a:blip r:embed="rId3"/>
          <a:stretch>
            <a:fillRect/>
          </a:stretch>
        </p:blipFill>
        <p:spPr>
          <a:xfrm>
            <a:off x="1591032" y="1741371"/>
            <a:ext cx="8597900" cy="4008184"/>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CD28-87D2-2346-E18F-A70480C75816}"/>
              </a:ext>
            </a:extLst>
          </p:cNvPr>
          <p:cNvSpPr>
            <a:spLocks noGrp="1"/>
          </p:cNvSpPr>
          <p:nvPr>
            <p:ph type="title"/>
          </p:nvPr>
        </p:nvSpPr>
        <p:spPr/>
        <p:txBody>
          <a:bodyPr/>
          <a:lstStyle/>
          <a:p>
            <a:r>
              <a:rPr lang="en-US" dirty="0"/>
              <a:t>The analysis shows the following:</a:t>
            </a:r>
          </a:p>
        </p:txBody>
      </p:sp>
      <p:sp>
        <p:nvSpPr>
          <p:cNvPr id="3" name="Content Placeholder 2">
            <a:extLst>
              <a:ext uri="{FF2B5EF4-FFF2-40B4-BE49-F238E27FC236}">
                <a16:creationId xmlns:a16="http://schemas.microsoft.com/office/drawing/2014/main" id="{40409B01-25D8-A09C-9A39-16D3E8BBD24B}"/>
              </a:ext>
            </a:extLst>
          </p:cNvPr>
          <p:cNvSpPr>
            <a:spLocks noGrp="1"/>
          </p:cNvSpPr>
          <p:nvPr>
            <p:ph idx="1"/>
          </p:nvPr>
        </p:nvSpPr>
        <p:spPr/>
        <p:txBody>
          <a:bodyPr/>
          <a:lstStyle/>
          <a:p>
            <a:pPr>
              <a:lnSpc>
                <a:spcPct val="150000"/>
              </a:lnSpc>
            </a:pPr>
            <a:r>
              <a:rPr lang="en-US" b="0" dirty="0">
                <a:effectLst/>
                <a:latin typeface="Times New Roman" panose="02020603050405020304" pitchFamily="18" charset="0"/>
                <a:cs typeface="Times New Roman" panose="02020603050405020304" pitchFamily="18" charset="0"/>
              </a:rPr>
              <a:t>The launch site KSC LC-39A is strategically located in close proximity to transportation infrastructure, with a railway (15.23 km) and highway (20.28 km) nearby. Additionally, its proximity to the coastline (14.99 km) and the city of Titusville (16.32 km) raises concerns about potential risks in case of a failed rocket launch. The high speeds of failed rockets could pose a danger to populated areas within a 15-20 km radius.</a:t>
            </a:r>
          </a:p>
          <a:p>
            <a:pPr marL="0" indent="0">
              <a:buNone/>
            </a:pPr>
            <a:endParaRPr lang="en-US" dirty="0"/>
          </a:p>
        </p:txBody>
      </p:sp>
    </p:spTree>
    <p:extLst>
      <p:ext uri="{BB962C8B-B14F-4D97-AF65-F5344CB8AC3E}">
        <p14:creationId xmlns:p14="http://schemas.microsoft.com/office/powerpoint/2010/main" val="2935196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79510"/>
            <a:ext cx="10939908" cy="4214192"/>
          </a:xfrm>
          <a:prstGeom prst="rect">
            <a:avLst/>
          </a:prstGeom>
        </p:spPr>
        <p:txBody>
          <a:bodyPr vert="horz" lIns="91440" tIns="45720" rIns="91440" bIns="45720" rtlCol="0" anchor="t">
            <a:normAutofit/>
          </a:bodyPr>
          <a:lstStyle/>
          <a:p>
            <a:pPr>
              <a:lnSpc>
                <a:spcPct val="200000"/>
              </a:lnSpc>
            </a:pPr>
            <a:r>
              <a:rPr lang="en-US" sz="1600" b="1" dirty="0">
                <a:solidFill>
                  <a:srgbClr val="569CD6"/>
                </a:solidFill>
                <a:effectLst/>
                <a:latin typeface="Consolas" panose="020B0609020204030204" pitchFamily="49" charset="0"/>
              </a:rPr>
              <a:t> </a:t>
            </a:r>
            <a:r>
              <a:rPr lang="en-US" sz="1600" b="1" dirty="0">
                <a:effectLst/>
                <a:latin typeface="Times New Roman" panose="02020603050405020304" pitchFamily="18" charset="0"/>
                <a:cs typeface="Times New Roman" panose="02020603050405020304" pitchFamily="18" charset="0"/>
              </a:rPr>
              <a:t>Logistic Regression, Support Vector Machine (SVM), and K-Nearest Neighbors (KNN) exhibit comparable performance. However, I will consider Logistic Regression as the optimal model due to its simplicity and interpretability. It is generally more straightforward than SVM, while KNN may experience slower performance with larger datasets due to the need for distance calculations for all training samples.</a:t>
            </a:r>
            <a:endParaRPr lang="en-US" sz="1600" b="0" dirty="0">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9668871" cy="3058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space industry is witnessing a surge in private companies offering affordable space travel solutions. This project focuses on Space Y, a new competitor aiming to rival SpaceX, led by Billionaire industrialist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Musk.</a:t>
            </a:r>
          </a:p>
          <a:p>
            <a:pPr>
              <a:spcBef>
                <a:spcPts val="1400"/>
              </a:spcBef>
            </a:pPr>
            <a:r>
              <a:rPr lang="en-US" sz="2200" dirty="0">
                <a:solidFill>
                  <a:schemeClr val="accent3">
                    <a:lumMod val="25000"/>
                  </a:schemeClr>
                </a:solidFill>
                <a:latin typeface="Abadi" panose="020B0604020104020204" pitchFamily="34" charset="0"/>
              </a:rPr>
              <a:t>Space Y needs to determine the launch price for their Falcon 9 rockets, considering the crucial factor of first-stage reusability. While SpaceX advertises Falcon 9 launches at a significantly lower cost due to reusable first stages, Space Y lacks the expertise and data to predict this aspect for their own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CFB3-A31D-BC2D-657A-CE70481494CF}"/>
              </a:ext>
            </a:extLst>
          </p:cNvPr>
          <p:cNvSpPr>
            <a:spLocks noGrp="1"/>
          </p:cNvSpPr>
          <p:nvPr>
            <p:ph type="title"/>
          </p:nvPr>
        </p:nvSpPr>
        <p:spPr/>
        <p:txBody>
          <a:bodyPr/>
          <a:lstStyle/>
          <a:p>
            <a:r>
              <a:rPr lang="en-US" dirty="0"/>
              <a:t>Comparison between models</a:t>
            </a:r>
            <a:br>
              <a:rPr lang="en-US" dirty="0"/>
            </a:br>
            <a:br>
              <a:rPr lang="en-US" dirty="0"/>
            </a:br>
            <a:endParaRPr lang="en-US" dirty="0"/>
          </a:p>
        </p:txBody>
      </p:sp>
      <p:pic>
        <p:nvPicPr>
          <p:cNvPr id="5" name="Content Placeholder 4" descr="A graph of different colors&#10;&#10;Description automatically generated with medium confidence">
            <a:extLst>
              <a:ext uri="{FF2B5EF4-FFF2-40B4-BE49-F238E27FC236}">
                <a16:creationId xmlns:a16="http://schemas.microsoft.com/office/drawing/2014/main" id="{6BA76D4F-BD71-81EB-D261-0E9DE42EC23C}"/>
              </a:ext>
            </a:extLst>
          </p:cNvPr>
          <p:cNvPicPr>
            <a:picLocks noGrp="1" noChangeAspect="1"/>
          </p:cNvPicPr>
          <p:nvPr>
            <p:ph idx="1"/>
          </p:nvPr>
        </p:nvPicPr>
        <p:blipFill>
          <a:blip r:embed="rId2"/>
          <a:stretch>
            <a:fillRect/>
          </a:stretch>
        </p:blipFill>
        <p:spPr>
          <a:xfrm>
            <a:off x="2380194" y="1825625"/>
            <a:ext cx="7282322" cy="4351338"/>
          </a:xfrm>
        </p:spPr>
      </p:pic>
    </p:spTree>
    <p:extLst>
      <p:ext uri="{BB962C8B-B14F-4D97-AF65-F5344CB8AC3E}">
        <p14:creationId xmlns:p14="http://schemas.microsoft.com/office/powerpoint/2010/main" val="127631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CCA7-61D5-7D6B-F9BC-682B531D9EB5}"/>
              </a:ext>
            </a:extLst>
          </p:cNvPr>
          <p:cNvSpPr>
            <a:spLocks noGrp="1"/>
          </p:cNvSpPr>
          <p:nvPr>
            <p:ph type="title"/>
          </p:nvPr>
        </p:nvSpPr>
        <p:spPr>
          <a:xfrm>
            <a:off x="838200" y="365126"/>
            <a:ext cx="10515600" cy="661242"/>
          </a:xfrm>
        </p:spPr>
        <p:txBody>
          <a:bodyPr/>
          <a:lstStyle/>
          <a:p>
            <a:r>
              <a:rPr lang="en-US" dirty="0"/>
              <a:t>Conclusion</a:t>
            </a:r>
          </a:p>
        </p:txBody>
      </p:sp>
      <p:sp>
        <p:nvSpPr>
          <p:cNvPr id="3" name="Content Placeholder 2">
            <a:extLst>
              <a:ext uri="{FF2B5EF4-FFF2-40B4-BE49-F238E27FC236}">
                <a16:creationId xmlns:a16="http://schemas.microsoft.com/office/drawing/2014/main" id="{2FB308A0-2DCA-54ED-367C-9DF2F7AFADD1}"/>
              </a:ext>
            </a:extLst>
          </p:cNvPr>
          <p:cNvSpPr>
            <a:spLocks noGrp="1"/>
          </p:cNvSpPr>
          <p:nvPr>
            <p:ph idx="1"/>
          </p:nvPr>
        </p:nvSpPr>
        <p:spPr>
          <a:xfrm>
            <a:off x="838200" y="1026368"/>
            <a:ext cx="10515600" cy="5150595"/>
          </a:xfrm>
        </p:spPr>
        <p:txBody>
          <a:bodyPr/>
          <a:lstStyle/>
          <a:p>
            <a:r>
              <a:rPr lang="en-US" sz="1800" dirty="0"/>
              <a:t>Data Acquisition and Preparation: </a:t>
            </a:r>
          </a:p>
          <a:p>
            <a:pPr marL="0" indent="0">
              <a:buNone/>
            </a:pPr>
            <a:r>
              <a:rPr lang="en-US" sz="1800" dirty="0"/>
              <a:t>        - Successfully scraped launch data for Falcon 9 and Falcon Heavy rockets from Wikipedia.</a:t>
            </a:r>
          </a:p>
          <a:p>
            <a:r>
              <a:rPr lang="en-US" sz="1800" dirty="0"/>
              <a:t>Exploratory Data Analysis (EDA): </a:t>
            </a:r>
          </a:p>
          <a:p>
            <a:pPr marL="0" indent="0">
              <a:buNone/>
            </a:pPr>
            <a:r>
              <a:rPr lang="en-US" sz="1800" dirty="0"/>
              <a:t>        - Conducted a thorough EDA to identify key factors influencing landing success and establish clear training labels.</a:t>
            </a:r>
          </a:p>
          <a:p>
            <a:r>
              <a:rPr lang="en-US" sz="1800" dirty="0"/>
              <a:t>Geographical Insights: </a:t>
            </a:r>
          </a:p>
          <a:p>
            <a:pPr marL="0" indent="0">
              <a:buNone/>
            </a:pPr>
            <a:r>
              <a:rPr lang="en-US" sz="1800" dirty="0"/>
              <a:t>        - Utilized Folium to visualize launch site locations and their geographical context.</a:t>
            </a:r>
          </a:p>
          <a:p>
            <a:pPr marL="0" indent="0">
              <a:buNone/>
            </a:pPr>
            <a:endParaRPr lang="en-US" sz="1800" dirty="0"/>
          </a:p>
          <a:p>
            <a:r>
              <a:rPr lang="en-US" sz="1800" dirty="0"/>
              <a:t>Machine Learning Model Development: </a:t>
            </a:r>
          </a:p>
          <a:p>
            <a:pPr marL="0" indent="0">
              <a:buNone/>
            </a:pPr>
            <a:r>
              <a:rPr lang="en-US" sz="1800" dirty="0"/>
              <a:t>     - Built and evaluated multiple machine learning models, including Logistic Regression, SVM, KNN, and Decision Trees.</a:t>
            </a:r>
          </a:p>
          <a:p>
            <a:pPr marL="0" indent="0">
              <a:buNone/>
            </a:pPr>
            <a:endParaRPr lang="en-US" sz="1800" dirty="0"/>
          </a:p>
          <a:p>
            <a:r>
              <a:rPr lang="en-US" sz="1800" dirty="0"/>
              <a:t>Model Deployment: </a:t>
            </a:r>
          </a:p>
          <a:p>
            <a:pPr marL="0" indent="0">
              <a:buNone/>
            </a:pPr>
            <a:r>
              <a:rPr lang="en-US" sz="1800" dirty="0"/>
              <a:t>    - Deployed the best-performing model using a </a:t>
            </a:r>
            <a:r>
              <a:rPr lang="en-US" sz="1800" dirty="0" err="1"/>
              <a:t>Streamlit</a:t>
            </a:r>
            <a:r>
              <a:rPr lang="en-US" sz="1800" dirty="0"/>
              <a:t> application for user interaction and predictions.</a:t>
            </a:r>
          </a:p>
        </p:txBody>
      </p:sp>
    </p:spTree>
    <p:extLst>
      <p:ext uri="{BB962C8B-B14F-4D97-AF65-F5344CB8AC3E}">
        <p14:creationId xmlns:p14="http://schemas.microsoft.com/office/powerpoint/2010/main" val="219393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29B4-0519-FCB0-6C28-C797D57AB711}"/>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5E3CF84E-4F0A-5B39-83CB-B20A8BDEEF6B}"/>
              </a:ext>
            </a:extLst>
          </p:cNvPr>
          <p:cNvSpPr>
            <a:spLocks noGrp="1"/>
          </p:cNvSpPr>
          <p:nvPr>
            <p:ph idx="1"/>
          </p:nvPr>
        </p:nvSpPr>
        <p:spPr/>
        <p:txBody>
          <a:bodyPr/>
          <a:lstStyle/>
          <a:p>
            <a:r>
              <a:rPr lang="en-US" dirty="0"/>
              <a:t>Additional Features: Incorporate environmental conditions and real-time telemetry data.</a:t>
            </a:r>
          </a:p>
          <a:p>
            <a:r>
              <a:rPr lang="en-US" dirty="0"/>
              <a:t>Advanced Modeling: Explore ensemble methods or deep learning techniques.</a:t>
            </a:r>
          </a:p>
          <a:p>
            <a:r>
              <a:rPr lang="en-US" dirty="0"/>
              <a:t>Expanded Dataset: Gather more launch data for a more robust analysis</a:t>
            </a:r>
          </a:p>
        </p:txBody>
      </p:sp>
    </p:spTree>
    <p:extLst>
      <p:ext uri="{BB962C8B-B14F-4D97-AF65-F5344CB8AC3E}">
        <p14:creationId xmlns:p14="http://schemas.microsoft.com/office/powerpoint/2010/main" val="4254924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project utilizes two primary methods to gather data about SpaceX Falcon 9 launches: 1. SpaceX REST API: Target URL: api.spacexdata.com/v4/launches/past Method: GET request using the requests library Response format: JSON (list of JSON objects representing individual launches) Processing: Converted 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for further analysis. Specific data points extracted using additional API calls for details like booster, launchpad, payload, and core. 2. Web Scraping: Package: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Target: HTML tables containing Falcon 9 launch records on relevant websites. Process: Parse data from tables and convert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Data Wrangling: Filtering: Data is filtered to remove launches involving the Falcon 1 booster, focusing solely on Falcon 9 launches. Handling null values: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Null values are replaced with the calculated mean of the column. </a:t>
            </a:r>
            <a:r>
              <a:rPr lang="en-US" sz="2200" dirty="0" err="1">
                <a:solidFill>
                  <a:schemeClr val="accent3">
                    <a:lumMod val="25000"/>
                  </a:schemeClr>
                </a:solidFill>
                <a:latin typeface="Abadi"/>
              </a:rPr>
              <a:t>LandingPad</a:t>
            </a:r>
            <a:r>
              <a:rPr lang="en-US" sz="2200" dirty="0">
                <a:solidFill>
                  <a:schemeClr val="accent3">
                    <a:lumMod val="25000"/>
                  </a:schemeClr>
                </a:solidFill>
                <a:latin typeface="Abadi"/>
              </a:rPr>
              <a:t>: Null values are left as-is, representing unused landing pads, and will be addressed later using one-hot encoding.</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Cleaning and Wrangling: Filtering: The combined dataset underwent filtering to remove launches involving the Falcon 1 booster, ensuring the focus remained solely on Falcon 9 launches. </a:t>
            </a:r>
          </a:p>
          <a:p>
            <a:pPr>
              <a:lnSpc>
                <a:spcPct val="100000"/>
              </a:lnSpc>
              <a:spcBef>
                <a:spcPts val="1400"/>
              </a:spcBef>
            </a:pP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Null values in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column were left, as they represent situations where a landing pad wasn't used. These null values will be handled later using one-hot encoding during data preparation for model training.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This project utilizes two primary methods to gather data about SpaceX Falcon 9 launches: 1. SpaceX REST API: Target URL: api.spacexdata.com/v4/launches/past Method: GET request using the requests library Response format: JSON (list of JSON objects representing individual launches) Processing: Converted 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 for further analysis. Specific data points extracted using additional API calls for details like booster, launchpad, payload, and core.</a:t>
            </a:r>
            <a:endParaRPr lang="en-US" sz="1600" dirty="0">
              <a:solidFill>
                <a:schemeClr val="accent3">
                  <a:lumMod val="25000"/>
                </a:schemeClr>
              </a:solidFill>
              <a:latin typeface="Abadi"/>
            </a:endParaRPr>
          </a:p>
          <a:p>
            <a:endParaRPr lang="en-US" sz="1600" dirty="0"/>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blue rectangular boxes with white text&#10;&#10;Description automatically generated">
            <a:extLst>
              <a:ext uri="{FF2B5EF4-FFF2-40B4-BE49-F238E27FC236}">
                <a16:creationId xmlns:a16="http://schemas.microsoft.com/office/drawing/2014/main" id="{9DCE925D-8295-BD7A-C3DB-3F2ECF8D1686}"/>
              </a:ext>
            </a:extLst>
          </p:cNvPr>
          <p:cNvPicPr>
            <a:picLocks noChangeAspect="1"/>
          </p:cNvPicPr>
          <p:nvPr/>
        </p:nvPicPr>
        <p:blipFill>
          <a:blip r:embed="rId3"/>
          <a:stretch>
            <a:fillRect/>
          </a:stretch>
        </p:blipFill>
        <p:spPr>
          <a:xfrm>
            <a:off x="5910262" y="1792288"/>
            <a:ext cx="5461000"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Package: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Target: HTML tables containing Falcon 9 launch records on relevant websites. Process: Parse data from tables and convert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data collection process&#10;&#10;Description automatically generated">
            <a:extLst>
              <a:ext uri="{FF2B5EF4-FFF2-40B4-BE49-F238E27FC236}">
                <a16:creationId xmlns:a16="http://schemas.microsoft.com/office/drawing/2014/main" id="{55116D1E-EDA4-9555-A9C9-8BC76BE41167}"/>
              </a:ext>
            </a:extLst>
          </p:cNvPr>
          <p:cNvPicPr>
            <a:picLocks noChangeAspect="1"/>
          </p:cNvPicPr>
          <p:nvPr/>
        </p:nvPicPr>
        <p:blipFill>
          <a:blip r:embed="rId3"/>
          <a:stretch>
            <a:fillRect/>
          </a:stretch>
        </p:blipFill>
        <p:spPr>
          <a:xfrm>
            <a:off x="5910262" y="1792288"/>
            <a:ext cx="5460999" cy="42068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XML/1998/namespace"/>
    <ds:schemaRef ds:uri="http://schemas.microsoft.com/office/2006/documentManagement/types"/>
    <ds:schemaRef ds:uri="http://purl.org/dc/terms/"/>
    <ds:schemaRef ds:uri="155be751-a274-42e8-93fb-f39d3b9bccc8"/>
    <ds:schemaRef ds:uri="http://schemas.openxmlformats.org/package/2006/metadata/core-properties"/>
    <ds:schemaRef ds:uri="http://purl.org/dc/dcmitype/"/>
    <ds:schemaRef ds:uri="f80a141d-92ca-4d3d-9308-f7e7b1d44ce8"/>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889</TotalTime>
  <Words>1868</Words>
  <Application>Microsoft Office PowerPoint</Application>
  <PresentationFormat>Widescreen</PresentationFormat>
  <Paragraphs>154</Paragraphs>
  <Slides>43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Abadi</vt:lpstr>
      <vt:lpstr>Arial</vt:lpstr>
      <vt:lpstr>Calibri</vt:lpstr>
      <vt:lpstr>Consolas</vt:lpstr>
      <vt:lpstr>IBM Plex Mono SemiBold</vt:lpstr>
      <vt:lpstr>system-ui</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analysis shows the following:</vt:lpstr>
      <vt:lpstr>PowerPoint Presentation</vt:lpstr>
      <vt:lpstr>PowerPoint Presentation</vt:lpstr>
      <vt:lpstr>Comparison between models  </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Ahmed Muhammad Ahmed</cp:lastModifiedBy>
  <cp:revision>214</cp:revision>
  <dcterms:created xsi:type="dcterms:W3CDTF">2021-04-29T18:58:34Z</dcterms:created>
  <dcterms:modified xsi:type="dcterms:W3CDTF">2024-10-15T10:54:59Z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